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"/>
  </p:notesMasterIdLst>
  <p:sldIdLst>
    <p:sldId id="270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909"/>
    <p:restoredTop sz="86676"/>
  </p:normalViewPr>
  <p:slideViewPr>
    <p:cSldViewPr snapToGrid="0" snapToObjects="1">
      <p:cViewPr varScale="1">
        <p:scale>
          <a:sx n="118" d="100"/>
          <a:sy n="118" d="100"/>
        </p:scale>
        <p:origin x="232" y="32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tiff>
</file>

<file path=ppt/media/image2.tiff>
</file>

<file path=ppt/media/image3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878CC8A-7B81-BF4F-B141-7E1E4EE686FD}" type="datetimeFigureOut">
              <a:rPr lang="en-US" smtClean="0"/>
              <a:t>9/20/19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2EFC836-95B2-6A48-B145-9A1DBC3126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025155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8E5E22-DF08-264E-8C06-8D6C281547C4}" type="datetimeFigureOut">
              <a:rPr lang="en-US" smtClean="0"/>
              <a:t>9/20/19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850B6B-5109-9E48-947D-3F116700CD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8323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8E5E22-DF08-264E-8C06-8D6C281547C4}" type="datetimeFigureOut">
              <a:rPr lang="en-US" smtClean="0"/>
              <a:t>9/20/19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850B6B-5109-9E48-947D-3F116700CD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787226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8E5E22-DF08-264E-8C06-8D6C281547C4}" type="datetimeFigureOut">
              <a:rPr lang="en-US" smtClean="0"/>
              <a:t>9/20/19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850B6B-5109-9E48-947D-3F116700CD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65924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8E5E22-DF08-264E-8C06-8D6C281547C4}" type="datetimeFigureOut">
              <a:rPr lang="en-US" smtClean="0"/>
              <a:t>9/20/19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850B6B-5109-9E48-947D-3F116700CD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126893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8E5E22-DF08-264E-8C06-8D6C281547C4}" type="datetimeFigureOut">
              <a:rPr lang="en-US" smtClean="0"/>
              <a:t>9/20/19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850B6B-5109-9E48-947D-3F116700CD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74867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8E5E22-DF08-264E-8C06-8D6C281547C4}" type="datetimeFigureOut">
              <a:rPr lang="en-US" smtClean="0"/>
              <a:t>9/20/19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850B6B-5109-9E48-947D-3F116700CD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19298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8E5E22-DF08-264E-8C06-8D6C281547C4}" type="datetimeFigureOut">
              <a:rPr lang="en-US" smtClean="0"/>
              <a:t>9/20/19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850B6B-5109-9E48-947D-3F116700CD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93534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8E5E22-DF08-264E-8C06-8D6C281547C4}" type="datetimeFigureOut">
              <a:rPr lang="en-US" smtClean="0"/>
              <a:t>9/20/19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850B6B-5109-9E48-947D-3F116700CD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247803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8E5E22-DF08-264E-8C06-8D6C281547C4}" type="datetimeFigureOut">
              <a:rPr lang="en-US" smtClean="0"/>
              <a:t>9/20/19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850B6B-5109-9E48-947D-3F116700CD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36935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8E5E22-DF08-264E-8C06-8D6C281547C4}" type="datetimeFigureOut">
              <a:rPr lang="en-US" smtClean="0"/>
              <a:t>9/20/19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850B6B-5109-9E48-947D-3F116700CD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57077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8E5E22-DF08-264E-8C06-8D6C281547C4}" type="datetimeFigureOut">
              <a:rPr lang="en-US" smtClean="0"/>
              <a:t>9/20/19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850B6B-5109-9E48-947D-3F116700CD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12112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78E5E22-DF08-264E-8C06-8D6C281547C4}" type="datetimeFigureOut">
              <a:rPr lang="en-US" smtClean="0"/>
              <a:t>9/20/19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1850B6B-5109-9E48-947D-3F116700CD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68680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4" name="Straight Arrow Connector 93">
            <a:extLst>
              <a:ext uri="{FF2B5EF4-FFF2-40B4-BE49-F238E27FC236}">
                <a16:creationId xmlns:a16="http://schemas.microsoft.com/office/drawing/2014/main" id="{311B90BA-0E0A-9B48-8366-8D105EDC7CE5}"/>
              </a:ext>
            </a:extLst>
          </p:cNvPr>
          <p:cNvCxnSpPr>
            <a:cxnSpLocks/>
          </p:cNvCxnSpPr>
          <p:nvPr/>
        </p:nvCxnSpPr>
        <p:spPr>
          <a:xfrm flipH="1">
            <a:off x="6096000" y="1257375"/>
            <a:ext cx="2824968" cy="3722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grpSp>
        <p:nvGrpSpPr>
          <p:cNvPr id="21" name="Group 20">
            <a:extLst>
              <a:ext uri="{FF2B5EF4-FFF2-40B4-BE49-F238E27FC236}">
                <a16:creationId xmlns:a16="http://schemas.microsoft.com/office/drawing/2014/main" id="{3DD3182C-D35F-9441-AA64-253B39389B5A}"/>
              </a:ext>
            </a:extLst>
          </p:cNvPr>
          <p:cNvGrpSpPr/>
          <p:nvPr/>
        </p:nvGrpSpPr>
        <p:grpSpPr>
          <a:xfrm>
            <a:off x="4084993" y="2501423"/>
            <a:ext cx="1908838" cy="974420"/>
            <a:chOff x="4351002" y="1989929"/>
            <a:chExt cx="1908838" cy="974420"/>
          </a:xfrm>
        </p:grpSpPr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E345DC95-76BE-C746-B634-CC0A521D8807}"/>
                </a:ext>
              </a:extLst>
            </p:cNvPr>
            <p:cNvSpPr/>
            <p:nvPr/>
          </p:nvSpPr>
          <p:spPr>
            <a:xfrm>
              <a:off x="4351002" y="2097879"/>
              <a:ext cx="1908838" cy="86647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id="{DE45D54A-E006-294F-9C62-C5F977987553}"/>
                </a:ext>
              </a:extLst>
            </p:cNvPr>
            <p:cNvSpPr/>
            <p:nvPr/>
          </p:nvSpPr>
          <p:spPr>
            <a:xfrm>
              <a:off x="4494540" y="1989929"/>
              <a:ext cx="1447800" cy="327970"/>
            </a:xfrm>
            <a:prstGeom prst="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 err="1"/>
                <a:t>vfb</a:t>
              </a:r>
              <a:r>
                <a:rPr lang="en-US" dirty="0"/>
                <a:t>-kb</a:t>
              </a:r>
            </a:p>
          </p:txBody>
        </p:sp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23147BC2-1AC8-8141-A680-C8A6A285CEC1}"/>
                </a:ext>
              </a:extLst>
            </p:cNvPr>
            <p:cNvSpPr/>
            <p:nvPr/>
          </p:nvSpPr>
          <p:spPr>
            <a:xfrm>
              <a:off x="4437265" y="2457376"/>
              <a:ext cx="1676402" cy="422422"/>
            </a:xfrm>
            <a:prstGeom prst="rect">
              <a:avLst/>
            </a:prstGeom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marL="285750" indent="-285750">
                <a:buFont typeface="Arial" charset="0"/>
                <a:buChar char="•"/>
              </a:pPr>
              <a:r>
                <a:rPr lang="en-US" sz="1400" dirty="0"/>
                <a:t>Usual kb-image</a:t>
              </a:r>
            </a:p>
          </p:txBody>
        </p:sp>
      </p:grpSp>
      <p:sp>
        <p:nvSpPr>
          <p:cNvPr id="70" name="Rectangle 69">
            <a:extLst>
              <a:ext uri="{FF2B5EF4-FFF2-40B4-BE49-F238E27FC236}">
                <a16:creationId xmlns:a16="http://schemas.microsoft.com/office/drawing/2014/main" id="{CAD199E3-39E6-514A-BC46-57179FA50559}"/>
              </a:ext>
            </a:extLst>
          </p:cNvPr>
          <p:cNvSpPr/>
          <p:nvPr/>
        </p:nvSpPr>
        <p:spPr>
          <a:xfrm>
            <a:off x="3482331" y="365732"/>
            <a:ext cx="2484407" cy="192342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1" name="Rectangle 70">
            <a:extLst>
              <a:ext uri="{FF2B5EF4-FFF2-40B4-BE49-F238E27FC236}">
                <a16:creationId xmlns:a16="http://schemas.microsoft.com/office/drawing/2014/main" id="{D1840699-A0EB-A249-A468-4F3F50D97EC1}"/>
              </a:ext>
            </a:extLst>
          </p:cNvPr>
          <p:cNvSpPr/>
          <p:nvPr/>
        </p:nvSpPr>
        <p:spPr>
          <a:xfrm>
            <a:off x="3723630" y="257783"/>
            <a:ext cx="1864704" cy="563346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/>
              <a:t>vfb</a:t>
            </a:r>
            <a:r>
              <a:rPr lang="en-US" dirty="0"/>
              <a:t>-data-ingest-</a:t>
            </a:r>
            <a:r>
              <a:rPr lang="en-US" dirty="0" err="1"/>
              <a:t>ui</a:t>
            </a:r>
            <a:endParaRPr lang="en-US" dirty="0"/>
          </a:p>
        </p:txBody>
      </p:sp>
      <p:sp>
        <p:nvSpPr>
          <p:cNvPr id="72" name="Rectangle 71">
            <a:extLst>
              <a:ext uri="{FF2B5EF4-FFF2-40B4-BE49-F238E27FC236}">
                <a16:creationId xmlns:a16="http://schemas.microsoft.com/office/drawing/2014/main" id="{020EFD1F-D7DF-F848-9278-5F9112A5423A}"/>
              </a:ext>
            </a:extLst>
          </p:cNvPr>
          <p:cNvSpPr/>
          <p:nvPr/>
        </p:nvSpPr>
        <p:spPr>
          <a:xfrm>
            <a:off x="3583946" y="970440"/>
            <a:ext cx="2271371" cy="870177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marL="285750" indent="-285750">
              <a:buFont typeface="Arial" charset="0"/>
              <a:buChar char="•"/>
            </a:pPr>
            <a:r>
              <a:rPr lang="en-US" sz="1400" dirty="0"/>
              <a:t>Look at everything that is currently registered and download CSV</a:t>
            </a:r>
          </a:p>
          <a:p>
            <a:pPr marL="285750" indent="-285750">
              <a:buFont typeface="Arial" charset="0"/>
              <a:buChar char="•"/>
            </a:pPr>
            <a:r>
              <a:rPr lang="en-US" sz="1400" dirty="0"/>
              <a:t>Obsolete images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1B50D117-9456-1243-8B22-ACB353A42AD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20968" y="827073"/>
            <a:ext cx="1187174" cy="1187174"/>
          </a:xfrm>
          <a:prstGeom prst="rect">
            <a:avLst/>
          </a:prstGeom>
        </p:spPr>
      </p:pic>
      <p:sp>
        <p:nvSpPr>
          <p:cNvPr id="75" name="Rectangle 74">
            <a:extLst>
              <a:ext uri="{FF2B5EF4-FFF2-40B4-BE49-F238E27FC236}">
                <a16:creationId xmlns:a16="http://schemas.microsoft.com/office/drawing/2014/main" id="{C435A504-E860-7244-A95B-8930FCB2A1C2}"/>
              </a:ext>
            </a:extLst>
          </p:cNvPr>
          <p:cNvSpPr/>
          <p:nvPr/>
        </p:nvSpPr>
        <p:spPr>
          <a:xfrm>
            <a:off x="3031435" y="3824517"/>
            <a:ext cx="2959959" cy="288439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6" name="Rectangle 75">
            <a:extLst>
              <a:ext uri="{FF2B5EF4-FFF2-40B4-BE49-F238E27FC236}">
                <a16:creationId xmlns:a16="http://schemas.microsoft.com/office/drawing/2014/main" id="{B8DD0949-C38D-B24F-96E2-0DCFCF648E7D}"/>
              </a:ext>
            </a:extLst>
          </p:cNvPr>
          <p:cNvSpPr/>
          <p:nvPr/>
        </p:nvSpPr>
        <p:spPr>
          <a:xfrm>
            <a:off x="3438694" y="3716569"/>
            <a:ext cx="2235200" cy="563346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/>
              <a:t>vfb</a:t>
            </a:r>
            <a:r>
              <a:rPr lang="en-US" dirty="0"/>
              <a:t>-data-ingest-</a:t>
            </a:r>
            <a:r>
              <a:rPr lang="en-US" dirty="0" err="1"/>
              <a:t>api</a:t>
            </a:r>
            <a:endParaRPr lang="en-US" dirty="0"/>
          </a:p>
        </p:txBody>
      </p:sp>
      <p:sp>
        <p:nvSpPr>
          <p:cNvPr id="78" name="Rectangle 77">
            <a:extLst>
              <a:ext uri="{FF2B5EF4-FFF2-40B4-BE49-F238E27FC236}">
                <a16:creationId xmlns:a16="http://schemas.microsoft.com/office/drawing/2014/main" id="{8128C838-C005-9644-B149-FF8164677706}"/>
              </a:ext>
            </a:extLst>
          </p:cNvPr>
          <p:cNvSpPr/>
          <p:nvPr/>
        </p:nvSpPr>
        <p:spPr>
          <a:xfrm>
            <a:off x="3240158" y="4470966"/>
            <a:ext cx="2662336" cy="2158434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marL="285750" indent="-285750">
              <a:buFont typeface="Arial" charset="0"/>
              <a:buChar char="•"/>
            </a:pPr>
            <a:r>
              <a:rPr lang="en-US" sz="1400" dirty="0"/>
              <a:t>Parses CSV/JSON payload</a:t>
            </a:r>
          </a:p>
          <a:p>
            <a:pPr marL="285750" indent="-285750">
              <a:buFont typeface="Arial" charset="0"/>
              <a:buChar char="•"/>
            </a:pPr>
            <a:r>
              <a:rPr lang="en-US" sz="1400" dirty="0"/>
              <a:t>Register projects</a:t>
            </a:r>
          </a:p>
          <a:p>
            <a:pPr marL="285750" indent="-285750">
              <a:buFont typeface="Arial" charset="0"/>
              <a:buChar char="•"/>
            </a:pPr>
            <a:r>
              <a:rPr lang="en-US" sz="1400" dirty="0"/>
              <a:t>Register datasets</a:t>
            </a:r>
          </a:p>
          <a:p>
            <a:pPr marL="285750" indent="-285750">
              <a:buFont typeface="Arial" charset="0"/>
              <a:buChar char="•"/>
            </a:pPr>
            <a:r>
              <a:rPr lang="en-US" sz="1400" dirty="0"/>
              <a:t>For each image, check that file is present on server</a:t>
            </a:r>
          </a:p>
          <a:p>
            <a:pPr marL="285750" indent="-285750">
              <a:buFont typeface="Arial" charset="0"/>
              <a:buChar char="•"/>
            </a:pPr>
            <a:r>
              <a:rPr lang="en-US" sz="1400" dirty="0"/>
              <a:t>Use KB API to write parsed results to KB</a:t>
            </a:r>
          </a:p>
          <a:p>
            <a:pPr marL="285750" indent="-285750">
              <a:buFont typeface="Arial" charset="0"/>
              <a:buChar char="•"/>
            </a:pPr>
            <a:r>
              <a:rPr lang="en-US" sz="1400" dirty="0" err="1"/>
              <a:t>Obsoletetion</a:t>
            </a:r>
            <a:endParaRPr lang="en-US" sz="1400" dirty="0"/>
          </a:p>
          <a:p>
            <a:pPr marL="285750" indent="-285750">
              <a:buFont typeface="Arial" charset="0"/>
              <a:buChar char="•"/>
            </a:pPr>
            <a:r>
              <a:rPr lang="en-US" sz="1400" dirty="0"/>
              <a:t>Make sure site is registered?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0959587B-85E9-3A45-9172-47EC5D8435EB}"/>
              </a:ext>
            </a:extLst>
          </p:cNvPr>
          <p:cNvGrpSpPr/>
          <p:nvPr/>
        </p:nvGrpSpPr>
        <p:grpSpPr>
          <a:xfrm>
            <a:off x="8993093" y="4069458"/>
            <a:ext cx="2733791" cy="2657224"/>
            <a:chOff x="7426188" y="4065104"/>
            <a:chExt cx="2733791" cy="2657224"/>
          </a:xfrm>
        </p:grpSpPr>
        <p:sp>
          <p:nvSpPr>
            <p:cNvPr id="73" name="Can 72">
              <a:extLst>
                <a:ext uri="{FF2B5EF4-FFF2-40B4-BE49-F238E27FC236}">
                  <a16:creationId xmlns:a16="http://schemas.microsoft.com/office/drawing/2014/main" id="{B48AAA47-6FD1-6E45-BCE2-8270CE18C7FE}"/>
                </a:ext>
              </a:extLst>
            </p:cNvPr>
            <p:cNvSpPr/>
            <p:nvPr/>
          </p:nvSpPr>
          <p:spPr>
            <a:xfrm>
              <a:off x="7426188" y="4065104"/>
              <a:ext cx="2733791" cy="2657224"/>
            </a:xfrm>
            <a:prstGeom prst="can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73F24F82-27D5-4449-B4CA-D5D69DBA82E8}"/>
                </a:ext>
              </a:extLst>
            </p:cNvPr>
            <p:cNvSpPr txBox="1"/>
            <p:nvPr/>
          </p:nvSpPr>
          <p:spPr>
            <a:xfrm>
              <a:off x="7752522" y="4833572"/>
              <a:ext cx="2061783" cy="160043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285750" indent="-285750">
                <a:buFontTx/>
                <a:buChar char="-"/>
              </a:pPr>
              <a:r>
                <a:rPr lang="en-US" sz="1400" dirty="0"/>
                <a:t>JN</a:t>
              </a:r>
            </a:p>
            <a:p>
              <a:pPr marL="742950" lvl="1" indent="-285750">
                <a:buFontTx/>
                <a:buChar char="-"/>
              </a:pPr>
              <a:r>
                <a:rPr lang="en-US" sz="1400" dirty="0"/>
                <a:t>DS01</a:t>
              </a:r>
            </a:p>
            <a:p>
              <a:pPr marL="1200150" lvl="2" indent="-285750">
                <a:buFontTx/>
                <a:buChar char="-"/>
              </a:pPr>
              <a:r>
                <a:rPr lang="en-US" sz="1400" dirty="0"/>
                <a:t>File1.png</a:t>
              </a:r>
            </a:p>
            <a:p>
              <a:pPr marL="1200150" lvl="2" indent="-285750">
                <a:buFontTx/>
                <a:buChar char="-"/>
              </a:pPr>
              <a:r>
                <a:rPr lang="en-US" sz="1400" dirty="0"/>
                <a:t>File2.png</a:t>
              </a:r>
            </a:p>
            <a:p>
              <a:pPr marL="742950" lvl="1" indent="-285750">
                <a:buFontTx/>
                <a:buChar char="-"/>
              </a:pPr>
              <a:r>
                <a:rPr lang="en-US" sz="1400" dirty="0"/>
                <a:t>DS02</a:t>
              </a:r>
            </a:p>
            <a:p>
              <a:pPr marL="1200150" lvl="2" indent="-285750">
                <a:buFontTx/>
                <a:buChar char="-"/>
              </a:pPr>
              <a:r>
                <a:rPr lang="en-US" sz="1400" dirty="0"/>
                <a:t>File3.png</a:t>
              </a:r>
            </a:p>
            <a:p>
              <a:pPr marL="1200150" lvl="2" indent="-285750">
                <a:buFontTx/>
                <a:buChar char="-"/>
              </a:pPr>
              <a:r>
                <a:rPr lang="en-US" sz="1400" dirty="0"/>
                <a:t>File1.png</a:t>
              </a:r>
            </a:p>
          </p:txBody>
        </p: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A103006D-1742-C74A-9A80-C2E7CC291024}"/>
                </a:ext>
              </a:extLst>
            </p:cNvPr>
            <p:cNvSpPr txBox="1"/>
            <p:nvPr/>
          </p:nvSpPr>
          <p:spPr>
            <a:xfrm>
              <a:off x="7965130" y="4189958"/>
              <a:ext cx="185467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err="1"/>
                <a:t>Tmp</a:t>
              </a:r>
              <a:r>
                <a:rPr lang="en-US" dirty="0"/>
                <a:t> image server</a:t>
              </a:r>
            </a:p>
          </p:txBody>
        </p:sp>
      </p:grpSp>
      <p:pic>
        <p:nvPicPr>
          <p:cNvPr id="81" name="Picture 80">
            <a:extLst>
              <a:ext uri="{FF2B5EF4-FFF2-40B4-BE49-F238E27FC236}">
                <a16:creationId xmlns:a16="http://schemas.microsoft.com/office/drawing/2014/main" id="{18931367-E71A-EF4C-8689-D52789E9D6A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24756" y="729979"/>
            <a:ext cx="496212" cy="496212"/>
          </a:xfrm>
          <a:prstGeom prst="rect">
            <a:avLst/>
          </a:prstGeom>
        </p:spPr>
      </p:pic>
      <p:cxnSp>
        <p:nvCxnSpPr>
          <p:cNvPr id="82" name="Straight Arrow Connector 81">
            <a:extLst>
              <a:ext uri="{FF2B5EF4-FFF2-40B4-BE49-F238E27FC236}">
                <a16:creationId xmlns:a16="http://schemas.microsoft.com/office/drawing/2014/main" id="{A05A9F27-C89B-B449-9B80-B7A5D9958797}"/>
              </a:ext>
            </a:extLst>
          </p:cNvPr>
          <p:cNvCxnSpPr>
            <a:cxnSpLocks/>
          </p:cNvCxnSpPr>
          <p:nvPr/>
        </p:nvCxnSpPr>
        <p:spPr>
          <a:xfrm>
            <a:off x="3892350" y="2306249"/>
            <a:ext cx="0" cy="1307808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89" name="Straight Arrow Connector 88">
            <a:extLst>
              <a:ext uri="{FF2B5EF4-FFF2-40B4-BE49-F238E27FC236}">
                <a16:creationId xmlns:a16="http://schemas.microsoft.com/office/drawing/2014/main" id="{BEEC198A-79A0-7442-9371-14BC505ED221}"/>
              </a:ext>
            </a:extLst>
          </p:cNvPr>
          <p:cNvCxnSpPr>
            <a:cxnSpLocks/>
            <a:endCxn id="36" idx="2"/>
          </p:cNvCxnSpPr>
          <p:nvPr/>
        </p:nvCxnSpPr>
        <p:spPr>
          <a:xfrm flipV="1">
            <a:off x="5039412" y="3475843"/>
            <a:ext cx="0" cy="240726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99" name="Straight Arrow Connector 98">
            <a:extLst>
              <a:ext uri="{FF2B5EF4-FFF2-40B4-BE49-F238E27FC236}">
                <a16:creationId xmlns:a16="http://schemas.microsoft.com/office/drawing/2014/main" id="{5A747E35-B608-A943-B9F0-E4C06E7D7E49}"/>
              </a:ext>
            </a:extLst>
          </p:cNvPr>
          <p:cNvCxnSpPr>
            <a:cxnSpLocks/>
          </p:cNvCxnSpPr>
          <p:nvPr/>
        </p:nvCxnSpPr>
        <p:spPr>
          <a:xfrm flipH="1">
            <a:off x="6081153" y="2112111"/>
            <a:ext cx="2824968" cy="1902362"/>
          </a:xfrm>
          <a:prstGeom prst="straightConnector1">
            <a:avLst/>
          </a:prstGeom>
          <a:ln w="28575" cap="flat" cmpd="sng" algn="ctr">
            <a:solidFill>
              <a:schemeClr val="bg2"/>
            </a:solidFill>
            <a:prstDash val="dash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00" name="Straight Arrow Connector 99">
            <a:extLst>
              <a:ext uri="{FF2B5EF4-FFF2-40B4-BE49-F238E27FC236}">
                <a16:creationId xmlns:a16="http://schemas.microsoft.com/office/drawing/2014/main" id="{DDF752FC-2F72-1348-99E8-57AFF5ED6EAB}"/>
              </a:ext>
            </a:extLst>
          </p:cNvPr>
          <p:cNvCxnSpPr>
            <a:cxnSpLocks/>
            <a:stCxn id="18" idx="2"/>
          </p:cNvCxnSpPr>
          <p:nvPr/>
        </p:nvCxnSpPr>
        <p:spPr>
          <a:xfrm>
            <a:off x="9550618" y="2317899"/>
            <a:ext cx="453353" cy="1637973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pic>
        <p:nvPicPr>
          <p:cNvPr id="109" name="Picture 108">
            <a:extLst>
              <a:ext uri="{FF2B5EF4-FFF2-40B4-BE49-F238E27FC236}">
                <a16:creationId xmlns:a16="http://schemas.microsoft.com/office/drawing/2014/main" id="{0090608C-BB05-BA46-8CE5-F3A86C18149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880447" y="2778619"/>
            <a:ext cx="650381" cy="650381"/>
          </a:xfrm>
          <a:prstGeom prst="rect">
            <a:avLst/>
          </a:prstGeom>
        </p:spPr>
      </p:pic>
      <p:graphicFrame>
        <p:nvGraphicFramePr>
          <p:cNvPr id="64" name="Table 63">
            <a:extLst>
              <a:ext uri="{FF2B5EF4-FFF2-40B4-BE49-F238E27FC236}">
                <a16:creationId xmlns:a16="http://schemas.microsoft.com/office/drawing/2014/main" id="{E9312029-61D5-9A49-B1B8-BB3134BDECE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94743729"/>
              </p:ext>
            </p:extLst>
          </p:nvPr>
        </p:nvGraphicFramePr>
        <p:xfrm>
          <a:off x="7399620" y="71817"/>
          <a:ext cx="3186945" cy="59338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62315">
                  <a:extLst>
                    <a:ext uri="{9D8B030D-6E8A-4147-A177-3AD203B41FA5}">
                      <a16:colId xmlns:a16="http://schemas.microsoft.com/office/drawing/2014/main" val="585411846"/>
                    </a:ext>
                  </a:extLst>
                </a:gridCol>
                <a:gridCol w="1062315">
                  <a:extLst>
                    <a:ext uri="{9D8B030D-6E8A-4147-A177-3AD203B41FA5}">
                      <a16:colId xmlns:a16="http://schemas.microsoft.com/office/drawing/2014/main" val="1466304599"/>
                    </a:ext>
                  </a:extLst>
                </a:gridCol>
                <a:gridCol w="1062315">
                  <a:extLst>
                    <a:ext uri="{9D8B030D-6E8A-4147-A177-3AD203B41FA5}">
                      <a16:colId xmlns:a16="http://schemas.microsoft.com/office/drawing/2014/main" val="295054962"/>
                    </a:ext>
                  </a:extLst>
                </a:gridCol>
              </a:tblGrid>
              <a:tr h="296692">
                <a:tc>
                  <a:txBody>
                    <a:bodyPr/>
                    <a:lstStyle/>
                    <a:p>
                      <a:r>
                        <a:rPr lang="en-US" sz="1200" dirty="0"/>
                        <a:t>Image name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Local id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Template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90177376"/>
                  </a:ext>
                </a:extLst>
              </a:tr>
              <a:tr h="296692">
                <a:tc>
                  <a:txBody>
                    <a:bodyPr/>
                    <a:lstStyle/>
                    <a:p>
                      <a:endParaRPr lang="en-US" sz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2081717"/>
                  </a:ext>
                </a:extLst>
              </a:tr>
            </a:tbl>
          </a:graphicData>
        </a:graphic>
      </p:graphicFrame>
      <p:sp>
        <p:nvSpPr>
          <p:cNvPr id="116" name="TextBox 115">
            <a:extLst>
              <a:ext uri="{FF2B5EF4-FFF2-40B4-BE49-F238E27FC236}">
                <a16:creationId xmlns:a16="http://schemas.microsoft.com/office/drawing/2014/main" id="{BDC5DCC0-8018-3643-8556-75E237BEB31C}"/>
              </a:ext>
            </a:extLst>
          </p:cNvPr>
          <p:cNvSpPr txBox="1"/>
          <p:nvPr/>
        </p:nvSpPr>
        <p:spPr>
          <a:xfrm>
            <a:off x="172769" y="2965145"/>
            <a:ext cx="2749889" cy="33239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US" sz="1400" dirty="0"/>
              <a:t>User registers project (email, </a:t>
            </a:r>
            <a:r>
              <a:rPr lang="en-US" sz="1400" dirty="0" err="1"/>
              <a:t>ui</a:t>
            </a:r>
            <a:r>
              <a:rPr lang="en-US" sz="1400" dirty="0"/>
              <a:t>, </a:t>
            </a:r>
            <a:r>
              <a:rPr lang="en-US" sz="1400" dirty="0" err="1"/>
              <a:t>api</a:t>
            </a:r>
            <a:r>
              <a:rPr lang="en-US" sz="1400" dirty="0"/>
              <a:t>)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400" dirty="0"/>
              <a:t>User registers dataset (</a:t>
            </a:r>
            <a:r>
              <a:rPr lang="en-US" sz="1400" dirty="0" err="1"/>
              <a:t>ui</a:t>
            </a:r>
            <a:r>
              <a:rPr lang="en-US" sz="1400" dirty="0"/>
              <a:t>, </a:t>
            </a:r>
            <a:r>
              <a:rPr lang="en-US" sz="1400" dirty="0" err="1"/>
              <a:t>api</a:t>
            </a:r>
            <a:r>
              <a:rPr lang="en-US" sz="1400" dirty="0"/>
              <a:t>), receives token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400" dirty="0"/>
              <a:t>User uploads images (to image server) with token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400" dirty="0"/>
              <a:t>Image server registers images in KB with “review” flag and sends email to user with CSV with metadata columns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400" dirty="0"/>
              <a:t>User uploads image meta data (curation </a:t>
            </a:r>
            <a:r>
              <a:rPr lang="en-US" sz="1400" dirty="0" err="1"/>
              <a:t>api</a:t>
            </a:r>
            <a:r>
              <a:rPr lang="en-US" sz="1400" dirty="0"/>
              <a:t>)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400" dirty="0" err="1"/>
              <a:t>Api</a:t>
            </a:r>
            <a:r>
              <a:rPr lang="en-US" sz="1400" dirty="0"/>
              <a:t> returns VFB ids for all images uploaded with valid metadata</a:t>
            </a: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B25FD9E3-D42A-7047-AFCA-27222BEB0F42}"/>
              </a:ext>
            </a:extLst>
          </p:cNvPr>
          <p:cNvSpPr/>
          <p:nvPr/>
        </p:nvSpPr>
        <p:spPr>
          <a:xfrm>
            <a:off x="6375008" y="4563644"/>
            <a:ext cx="2350781" cy="206575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23A4F1A8-486F-3A46-A927-CBDBDE261035}"/>
              </a:ext>
            </a:extLst>
          </p:cNvPr>
          <p:cNvSpPr/>
          <p:nvPr/>
        </p:nvSpPr>
        <p:spPr>
          <a:xfrm>
            <a:off x="6882119" y="4455695"/>
            <a:ext cx="1638460" cy="516749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/>
              <a:t>vfb</a:t>
            </a:r>
            <a:r>
              <a:rPr lang="en-US" dirty="0"/>
              <a:t>-add-image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8F007D2D-69C9-4040-ADD7-FD05662B83AB}"/>
              </a:ext>
            </a:extLst>
          </p:cNvPr>
          <p:cNvSpPr/>
          <p:nvPr/>
        </p:nvSpPr>
        <p:spPr>
          <a:xfrm>
            <a:off x="6565668" y="5115930"/>
            <a:ext cx="1992850" cy="1322433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marL="285750" indent="-285750">
              <a:buFont typeface="Arial" charset="0"/>
              <a:buChar char="•"/>
            </a:pPr>
            <a:r>
              <a:rPr lang="en-US" sz="1400" dirty="0"/>
              <a:t>Jenkins job that writes initial empty image nodes to KB</a:t>
            </a:r>
          </a:p>
          <a:p>
            <a:pPr marL="285750" indent="-285750">
              <a:buFont typeface="Arial" charset="0"/>
              <a:buChar char="•"/>
            </a:pPr>
            <a:r>
              <a:rPr lang="en-US" sz="1400" dirty="0"/>
              <a:t>Sends email with CSV to submitter</a:t>
            </a:r>
          </a:p>
        </p:txBody>
      </p: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644A2733-01B3-574F-AE60-FC48A8BB5259}"/>
              </a:ext>
            </a:extLst>
          </p:cNvPr>
          <p:cNvCxnSpPr>
            <a:cxnSpLocks/>
            <a:endCxn id="29" idx="3"/>
          </p:cNvCxnSpPr>
          <p:nvPr/>
        </p:nvCxnSpPr>
        <p:spPr>
          <a:xfrm flipH="1">
            <a:off x="8725789" y="5596522"/>
            <a:ext cx="267303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7F32CE62-1C20-AB4E-B1E7-A4CB5F4A9DF6}"/>
              </a:ext>
            </a:extLst>
          </p:cNvPr>
          <p:cNvCxnSpPr>
            <a:cxnSpLocks/>
            <a:stCxn id="30" idx="0"/>
          </p:cNvCxnSpPr>
          <p:nvPr/>
        </p:nvCxnSpPr>
        <p:spPr>
          <a:xfrm flipV="1">
            <a:off x="7701349" y="2317135"/>
            <a:ext cx="1219619" cy="213856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pic>
        <p:nvPicPr>
          <p:cNvPr id="40" name="Picture 39">
            <a:extLst>
              <a:ext uri="{FF2B5EF4-FFF2-40B4-BE49-F238E27FC236}">
                <a16:creationId xmlns:a16="http://schemas.microsoft.com/office/drawing/2014/main" id="{9B15B958-F062-C447-8E25-409A4A2D0E6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35999" y="3753582"/>
            <a:ext cx="480558" cy="480558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B523626E-5420-BF40-894B-90E26DA10629}"/>
              </a:ext>
            </a:extLst>
          </p:cNvPr>
          <p:cNvSpPr txBox="1"/>
          <p:nvPr/>
        </p:nvSpPr>
        <p:spPr>
          <a:xfrm>
            <a:off x="8993093" y="1948567"/>
            <a:ext cx="11150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Submitter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C90C6D87-549A-E543-9B6F-D91BB9C4C728}"/>
              </a:ext>
            </a:extLst>
          </p:cNvPr>
          <p:cNvSpPr txBox="1"/>
          <p:nvPr/>
        </p:nvSpPr>
        <p:spPr>
          <a:xfrm>
            <a:off x="9048776" y="2469466"/>
            <a:ext cx="1274901" cy="292388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sz="1300" dirty="0"/>
              <a:t>3. Image upload</a:t>
            </a:r>
          </a:p>
        </p:txBody>
      </p:sp>
      <p:cxnSp>
        <p:nvCxnSpPr>
          <p:cNvPr id="56" name="Straight Arrow Connector 55">
            <a:extLst>
              <a:ext uri="{FF2B5EF4-FFF2-40B4-BE49-F238E27FC236}">
                <a16:creationId xmlns:a16="http://schemas.microsoft.com/office/drawing/2014/main" id="{477916B6-2769-314E-BB5E-D28549627103}"/>
              </a:ext>
            </a:extLst>
          </p:cNvPr>
          <p:cNvCxnSpPr>
            <a:cxnSpLocks/>
            <a:stCxn id="30" idx="0"/>
            <a:endCxn id="36" idx="3"/>
          </p:cNvCxnSpPr>
          <p:nvPr/>
        </p:nvCxnSpPr>
        <p:spPr>
          <a:xfrm flipH="1" flipV="1">
            <a:off x="5993831" y="3042608"/>
            <a:ext cx="1707518" cy="1413087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62" name="Straight Arrow Connector 61">
            <a:extLst>
              <a:ext uri="{FF2B5EF4-FFF2-40B4-BE49-F238E27FC236}">
                <a16:creationId xmlns:a16="http://schemas.microsoft.com/office/drawing/2014/main" id="{151DFEB2-EBDA-8A4A-AE73-B8E1DEBA9ACA}"/>
              </a:ext>
            </a:extLst>
          </p:cNvPr>
          <p:cNvCxnSpPr>
            <a:cxnSpLocks/>
          </p:cNvCxnSpPr>
          <p:nvPr/>
        </p:nvCxnSpPr>
        <p:spPr>
          <a:xfrm flipH="1">
            <a:off x="6096444" y="1620547"/>
            <a:ext cx="2738705" cy="21218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65" name="TextBox 64">
            <a:extLst>
              <a:ext uri="{FF2B5EF4-FFF2-40B4-BE49-F238E27FC236}">
                <a16:creationId xmlns:a16="http://schemas.microsoft.com/office/drawing/2014/main" id="{6B5CE3DE-130F-1546-B07F-F8EB59FF5F8D}"/>
              </a:ext>
            </a:extLst>
          </p:cNvPr>
          <p:cNvSpPr txBox="1"/>
          <p:nvPr/>
        </p:nvSpPr>
        <p:spPr>
          <a:xfrm>
            <a:off x="6802104" y="1490756"/>
            <a:ext cx="1576970" cy="292388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sz="1300" dirty="0"/>
              <a:t>1+2. register dataset</a:t>
            </a:r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3D812E7B-0BE0-044C-A64B-E0FDEB9FEF97}"/>
              </a:ext>
            </a:extLst>
          </p:cNvPr>
          <p:cNvSpPr txBox="1"/>
          <p:nvPr/>
        </p:nvSpPr>
        <p:spPr>
          <a:xfrm>
            <a:off x="6603385" y="2699639"/>
            <a:ext cx="1809406" cy="292388"/>
          </a:xfrm>
          <a:prstGeom prst="rect">
            <a:avLst/>
          </a:prstGeom>
          <a:ln>
            <a:solidFill>
              <a:schemeClr val="bg2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sz="1300" dirty="0">
                <a:solidFill>
                  <a:schemeClr val="accent3"/>
                </a:solidFill>
              </a:rPr>
              <a:t>1+2 alt: register dataset</a:t>
            </a:r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6C88AD76-32BF-0745-8C6A-6E4D126C5B55}"/>
              </a:ext>
            </a:extLst>
          </p:cNvPr>
          <p:cNvSpPr txBox="1"/>
          <p:nvPr/>
        </p:nvSpPr>
        <p:spPr>
          <a:xfrm>
            <a:off x="7876820" y="3167324"/>
            <a:ext cx="1243354" cy="492443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sz="1300" dirty="0"/>
              <a:t>4. Confirmation</a:t>
            </a:r>
            <a:br>
              <a:rPr lang="en-US" sz="1300" dirty="0"/>
            </a:br>
            <a:r>
              <a:rPr lang="en-US" sz="1300" dirty="0"/>
              <a:t>email with CSV</a:t>
            </a:r>
          </a:p>
        </p:txBody>
      </p:sp>
      <p:sp>
        <p:nvSpPr>
          <p:cNvPr id="79" name="TextBox 78">
            <a:extLst>
              <a:ext uri="{FF2B5EF4-FFF2-40B4-BE49-F238E27FC236}">
                <a16:creationId xmlns:a16="http://schemas.microsoft.com/office/drawing/2014/main" id="{B0632663-9687-8145-AB67-0B6B4748169C}"/>
              </a:ext>
            </a:extLst>
          </p:cNvPr>
          <p:cNvSpPr txBox="1"/>
          <p:nvPr/>
        </p:nvSpPr>
        <p:spPr>
          <a:xfrm>
            <a:off x="6667333" y="3809678"/>
            <a:ext cx="1162691" cy="292388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sz="1300" dirty="0"/>
              <a:t>4. Image to KB</a:t>
            </a:r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C2532158-C064-CC4D-A9AC-0F252A41712E}"/>
              </a:ext>
            </a:extLst>
          </p:cNvPr>
          <p:cNvSpPr txBox="1"/>
          <p:nvPr/>
        </p:nvSpPr>
        <p:spPr>
          <a:xfrm>
            <a:off x="6795479" y="1031849"/>
            <a:ext cx="1519840" cy="292388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sz="1300" dirty="0"/>
              <a:t>5. Metadata upload</a:t>
            </a:r>
          </a:p>
        </p:txBody>
      </p:sp>
      <p:cxnSp>
        <p:nvCxnSpPr>
          <p:cNvPr id="83" name="Straight Arrow Connector 82">
            <a:extLst>
              <a:ext uri="{FF2B5EF4-FFF2-40B4-BE49-F238E27FC236}">
                <a16:creationId xmlns:a16="http://schemas.microsoft.com/office/drawing/2014/main" id="{28361A4D-DA37-C44F-8B2D-4526B9D54FC0}"/>
              </a:ext>
            </a:extLst>
          </p:cNvPr>
          <p:cNvCxnSpPr>
            <a:cxnSpLocks/>
          </p:cNvCxnSpPr>
          <p:nvPr/>
        </p:nvCxnSpPr>
        <p:spPr>
          <a:xfrm>
            <a:off x="6135522" y="2025415"/>
            <a:ext cx="2699627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87" name="TextBox 86">
            <a:extLst>
              <a:ext uri="{FF2B5EF4-FFF2-40B4-BE49-F238E27FC236}">
                <a16:creationId xmlns:a16="http://schemas.microsoft.com/office/drawing/2014/main" id="{7B7D52C1-0CF4-5142-901C-4E1A75D9F0D5}"/>
              </a:ext>
            </a:extLst>
          </p:cNvPr>
          <p:cNvSpPr txBox="1"/>
          <p:nvPr/>
        </p:nvSpPr>
        <p:spPr>
          <a:xfrm>
            <a:off x="6802104" y="1947171"/>
            <a:ext cx="1183337" cy="292388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sz="1300" dirty="0"/>
              <a:t>6. Give VFB ids</a:t>
            </a:r>
          </a:p>
        </p:txBody>
      </p:sp>
    </p:spTree>
    <p:extLst>
      <p:ext uri="{BB962C8B-B14F-4D97-AF65-F5344CB8AC3E}">
        <p14:creationId xmlns:p14="http://schemas.microsoft.com/office/powerpoint/2010/main" val="361103049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30951</TotalTime>
  <Words>195</Words>
  <Application>Microsoft Macintosh PowerPoint</Application>
  <PresentationFormat>Widescreen</PresentationFormat>
  <Paragraphs>41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VFB Pipeline</dc:title>
  <dc:creator>Microsoft Office User</dc:creator>
  <cp:lastModifiedBy>Nicolas Matentzoglu</cp:lastModifiedBy>
  <cp:revision>97</cp:revision>
  <cp:lastPrinted>2018-10-18T11:24:58Z</cp:lastPrinted>
  <dcterms:created xsi:type="dcterms:W3CDTF">2018-01-19T09:57:49Z</dcterms:created>
  <dcterms:modified xsi:type="dcterms:W3CDTF">2019-09-20T16:55:21Z</dcterms:modified>
</cp:coreProperties>
</file>

<file path=docProps/thumbnail.jpeg>
</file>